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826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205827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828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829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830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831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5832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0583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583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05835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5836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5837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026550E-9CBC-4CC3-A625-DB20058D0B0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578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2EFFE-40A3-4C62-BBBB-B5347EE7126C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653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15D36-8B60-4465-BA16-398CDEF0D46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727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A335D914-ABF9-46D8-99D1-059A54CF25C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199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EE037-62E7-4BC9-B201-479FC151355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060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DFD29-7A02-43A7-ABAE-8CB8562D2D4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815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4AA0CB-4550-4AB4-8029-776207D67EC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444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9AF6D7-86BA-435E-AB0A-1B5E684CBDE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887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4EF66-D526-4462-93D8-7CA488BC4B6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378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088D32-C6EA-4608-A9A1-1FA7A50E5EB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967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3B9004-DEFA-4E09-B6D0-9173848D0CF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92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49466E-6642-4D9A-A328-B9F91BBADC8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072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0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04803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4804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4805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4806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4807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4808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4809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4810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20481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0481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048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B154C6-E7F0-44CD-81E9-2F798CB06BA2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204814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4815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3871392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-396552" y="188640"/>
            <a:ext cx="8007350" cy="2172072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tt-RU" sz="2800" dirty="0"/>
          </a:p>
          <a:p>
            <a:pPr>
              <a:lnSpc>
                <a:spcPct val="90000"/>
              </a:lnSpc>
            </a:pPr>
            <a:endParaRPr lang="tt-RU" sz="2800" dirty="0"/>
          </a:p>
          <a:p>
            <a:pPr>
              <a:lnSpc>
                <a:spcPct val="90000"/>
              </a:lnSpc>
            </a:pPr>
            <a:endParaRPr lang="tt-RU" sz="2800" dirty="0"/>
          </a:p>
          <a:p>
            <a:pPr>
              <a:lnSpc>
                <a:spcPct val="90000"/>
              </a:lnSpc>
            </a:pPr>
            <a:endParaRPr lang="tt-RU" sz="2800" dirty="0"/>
          </a:p>
          <a:p>
            <a:pPr>
              <a:lnSpc>
                <a:spcPct val="90000"/>
              </a:lnSpc>
            </a:pPr>
            <a:endParaRPr lang="tt-RU" sz="28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tt-RU" sz="2800" dirty="0" smtClean="0"/>
              <a:t>				</a:t>
            </a:r>
            <a:r>
              <a:rPr lang="tt-RU" sz="6600" dirty="0" smtClean="0"/>
              <a:t>Кагыйдәләр</a:t>
            </a:r>
            <a:endParaRPr lang="ru-RU" sz="6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38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772816"/>
            <a:ext cx="8007350" cy="4191000"/>
          </a:xfrm>
        </p:spPr>
        <p:txBody>
          <a:bodyPr/>
          <a:lstStyle/>
          <a:p>
            <a:r>
              <a:rPr lang="tt-RU" i="1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Чагыштыру - бер күренешне икенче </a:t>
            </a:r>
            <a:r>
              <a:rPr lang="tt-RU" i="1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күренеш </a:t>
            </a:r>
            <a:r>
              <a:rPr lang="tt-RU" i="1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белән чагыштырып </a:t>
            </a:r>
            <a:r>
              <a:rPr lang="tt-RU" i="1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сыйфатлау(көмеш </a:t>
            </a:r>
            <a:r>
              <a:rPr lang="tt-RU" i="1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төсле </a:t>
            </a:r>
            <a:r>
              <a:rPr lang="tt-RU" i="1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чәчләре,кардай </a:t>
            </a:r>
            <a:r>
              <a:rPr lang="tt-RU" i="1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 </a:t>
            </a:r>
            <a:r>
              <a:rPr lang="tt-RU" i="1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...)</a:t>
            </a:r>
            <a:endParaRPr lang="ru-RU" i="1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530511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Сингармонизм - сузыкларның бер-берсенә йогынты ясап үзара охшашланулары.</a:t>
            </a:r>
            <a:endParaRPr lang="ru-RU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t-RU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Сузык авазларның үзара калынлыкта һәм нечкәлектә ярашуы сингармонизмның беренче төре – рәт гармониясе.</a:t>
            </a:r>
            <a:endParaRPr lang="ru-RU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1549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Сүзләрнең ясалышы буенча </a:t>
            </a:r>
            <a:r>
              <a:rPr lang="tt-RU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төрләре</a:t>
            </a:r>
            <a:endParaRPr lang="ru-RU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5" name="Line 1"/>
          <p:cNvSpPr>
            <a:spLocks noChangeShapeType="1"/>
          </p:cNvSpPr>
          <p:nvPr/>
        </p:nvSpPr>
        <p:spPr bwMode="auto">
          <a:xfrm>
            <a:off x="2338388" y="3043238"/>
            <a:ext cx="0" cy="233362"/>
          </a:xfrm>
          <a:prstGeom prst="line">
            <a:avLst/>
          </a:prstGeom>
          <a:noFill/>
          <a:ln w="444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C:\Users\Фирдаус\Desktop\шшш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4904"/>
            <a:ext cx="7566014" cy="391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5764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836712"/>
            <a:ext cx="8007350" cy="4191000"/>
          </a:xfrm>
        </p:spPr>
        <p:txBody>
          <a:bodyPr/>
          <a:lstStyle/>
          <a:p>
            <a:r>
              <a:rPr lang="tt-RU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Үзара тыгыз бәйләнешле берничә сүздән </a:t>
            </a:r>
            <a:r>
              <a:rPr lang="tt-RU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төзелеп </a:t>
            </a:r>
            <a:r>
              <a:rPr lang="tt-RU" dirty="0" smtClean="0">
                <a:effectLst/>
              </a:rPr>
              <a:t>б</a:t>
            </a:r>
            <a:r>
              <a:rPr lang="tt-RU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ербөтен </a:t>
            </a:r>
            <a:endParaRPr lang="ru-RU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t-RU" dirty="0">
                <a:effectLst/>
              </a:rPr>
              <a:t>м</a:t>
            </a:r>
            <a:r>
              <a:rPr lang="tt-RU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әгънә </a:t>
            </a:r>
            <a:r>
              <a:rPr lang="tt-RU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аңлата торган күчерелмә мәгънәле төзелмә фразеологик әйтелмәләр  дип атала.</a:t>
            </a:r>
            <a:endParaRPr lang="ru-RU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t-RU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Мәсәлән: теңкәне корыту,салпы якка салам кыстыру һ.б.</a:t>
            </a:r>
            <a:endParaRPr lang="ru-RU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1670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0491" y="436418"/>
            <a:ext cx="8007350" cy="4191000"/>
          </a:xfrm>
        </p:spPr>
        <p:txBody>
          <a:bodyPr/>
          <a:lstStyle/>
          <a:p>
            <a:r>
              <a:rPr lang="tt-RU" sz="2800" dirty="0">
                <a:solidFill>
                  <a:schemeClr val="tx1"/>
                </a:solidFill>
                <a:effectLst/>
              </a:rPr>
              <a:t>Җөмләдә бер үк сүзгә(җөмлә кисәгенә) караган һәм бер үк сорауга җавап бирә торган кисәкләр тиңдәш кисәкләр дип атала.</a:t>
            </a:r>
            <a:endParaRPr lang="ru-RU" sz="2800" dirty="0">
              <a:solidFill>
                <a:schemeClr val="tx1"/>
              </a:solidFill>
              <a:effectLst/>
            </a:endParaRPr>
          </a:p>
          <a:p>
            <a:r>
              <a:rPr lang="tt-RU" sz="2800" dirty="0">
                <a:solidFill>
                  <a:schemeClr val="tx1"/>
                </a:solidFill>
                <a:effectLst/>
              </a:rPr>
              <a:t>Тиңдәш кисәкләр үзара санау интонациясе,каршы куючы теркәгечләр белән килгәндә, җыючы һәм бүлүче теркәгечләр кабатланып килгәндә,алар янында өтер куела.</a:t>
            </a:r>
            <a:endParaRPr lang="ru-RU" sz="2800" dirty="0">
              <a:solidFill>
                <a:schemeClr val="tx1"/>
              </a:solidFill>
              <a:effectLst/>
            </a:endParaRPr>
          </a:p>
          <a:p>
            <a:r>
              <a:rPr lang="tt-RU" sz="2800" dirty="0">
                <a:solidFill>
                  <a:schemeClr val="tx1"/>
                </a:solidFill>
                <a:effectLst/>
              </a:rPr>
              <a:t>Авылның бөтен тормышы: кайгысы,шатлыгы,өмете ындырга күчте. </a:t>
            </a:r>
            <a:endParaRPr lang="ru-RU" sz="2800" dirty="0">
              <a:solidFill>
                <a:schemeClr val="tx1"/>
              </a:solidFill>
              <a:effectLst/>
            </a:endParaRPr>
          </a:p>
          <a:p>
            <a:r>
              <a:rPr lang="tt-RU" sz="2800" dirty="0">
                <a:solidFill>
                  <a:schemeClr val="tx1"/>
                </a:solidFill>
                <a:effectLst/>
              </a:rPr>
              <a:t>Ул көчле түгел, ләкин бик үткен, бик хәйләле.</a:t>
            </a:r>
            <a:endParaRPr lang="ru-RU" sz="2800" dirty="0">
              <a:solidFill>
                <a:schemeClr val="tx1"/>
              </a:solidFill>
              <a:effectLst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39777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t-RU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Җөмләдә сөйләүченең чынбарлыкка мөнәсәбәтен белдергән сүзләр кереш сүзләр дип атала.</a:t>
            </a:r>
            <a:endParaRPr lang="ru-RU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tt-RU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Кереш сүзләр җөмләнең башка кисәкләреннән өтер(өтерләр) белән аерыла</a:t>
            </a:r>
            <a:r>
              <a:rPr lang="tt-RU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14140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6">
      <a:dk1>
        <a:srgbClr val="48486A"/>
      </a:dk1>
      <a:lt1>
        <a:srgbClr val="FFFFFF"/>
      </a:lt1>
      <a:dk2>
        <a:srgbClr val="000099"/>
      </a:dk2>
      <a:lt2>
        <a:srgbClr val="F8F8F8"/>
      </a:lt2>
      <a:accent1>
        <a:srgbClr val="6699FF"/>
      </a:accent1>
      <a:accent2>
        <a:srgbClr val="0000FF"/>
      </a:accent2>
      <a:accent3>
        <a:srgbClr val="AAAACA"/>
      </a:accent3>
      <a:accent4>
        <a:srgbClr val="DADADA"/>
      </a:accent4>
      <a:accent5>
        <a:srgbClr val="B8CAFF"/>
      </a:accent5>
      <a:accent6>
        <a:srgbClr val="0000E7"/>
      </a:accent6>
      <a:hlink>
        <a:srgbClr val="3DCCFF"/>
      </a:hlink>
      <a:folHlink>
        <a:srgbClr val="CCECFF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TC101859861[[fn=Выставка]]</Template>
  <TotalTime>437</TotalTime>
  <Words>147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Трава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Фирдаус</dc:creator>
  <cp:lastModifiedBy>Фирдаус</cp:lastModifiedBy>
  <cp:revision>6</cp:revision>
  <dcterms:created xsi:type="dcterms:W3CDTF">2011-10-23T06:20:44Z</dcterms:created>
  <dcterms:modified xsi:type="dcterms:W3CDTF">2011-10-24T06:04:30Z</dcterms:modified>
</cp:coreProperties>
</file>